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8" r:id="rId10"/>
    <p:sldId id="263" r:id="rId11"/>
    <p:sldId id="264" r:id="rId12"/>
    <p:sldId id="265" r:id="rId13"/>
    <p:sldId id="266" r:id="rId14"/>
    <p:sldId id="267" r:id="rId15"/>
    <p:sldId id="268" r:id="rId16"/>
    <p:sldId id="269" r:id="rId17"/>
    <p:sldId id="270" r:id="rId18"/>
    <p:sldId id="271" r:id="rId19"/>
    <p:sldId id="272" r:id="rId20"/>
    <p:sldId id="282" r:id="rId21"/>
    <p:sldId id="283" r:id="rId22"/>
    <p:sldId id="273" r:id="rId23"/>
    <p:sldId id="274" r:id="rId24"/>
    <p:sldId id="275" r:id="rId25"/>
    <p:sldId id="276"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C3561-5559-49CC-93C9-047F323D525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2B25-40D0-4B39-9284-1ECF026849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C3561-5559-49CC-93C9-047F323D525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2B25-40D0-4B39-9284-1ECF026849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C3561-5559-49CC-93C9-047F323D525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2B25-40D0-4B39-9284-1ECF0268497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89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43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341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412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93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392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312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53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C3561-5559-49CC-93C9-047F323D525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2B25-40D0-4B39-9284-1ECF0268497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547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605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280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22/02/2018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46170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22/02/2018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16798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22/02/2018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75870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22/02/2018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66879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5AE818A-53EC-48DF-AAC4-51E5AF0B778D}" type="datetimeFigureOut">
              <a:rPr lang="ms-MY" smtClean="0">
                <a:solidFill>
                  <a:prstClr val="black">
                    <a:tint val="75000"/>
                  </a:prstClr>
                </a:solidFill>
              </a:rPr>
              <a:pPr/>
              <a:t>22/02/2018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88673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5AE818A-53EC-48DF-AAC4-51E5AF0B778D}" type="datetimeFigureOut">
              <a:rPr lang="ms-MY" smtClean="0">
                <a:solidFill>
                  <a:prstClr val="black">
                    <a:tint val="75000"/>
                  </a:prstClr>
                </a:solidFill>
              </a:rPr>
              <a:pPr/>
              <a:t>22/02/2018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5801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E818A-53EC-48DF-AAC4-51E5AF0B778D}" type="datetimeFigureOut">
              <a:rPr lang="ms-MY" smtClean="0">
                <a:solidFill>
                  <a:prstClr val="black">
                    <a:tint val="75000"/>
                  </a:prstClr>
                </a:solidFill>
              </a:rPr>
              <a:pPr/>
              <a:t>22/02/2018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9329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C3561-5559-49CC-93C9-047F323D525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2B25-40D0-4B39-9284-1ECF02684976}"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22/02/2018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5152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E818A-53EC-48DF-AAC4-51E5AF0B778D}" type="datetimeFigureOut">
              <a:rPr lang="ms-MY" smtClean="0">
                <a:solidFill>
                  <a:prstClr val="black">
                    <a:tint val="75000"/>
                  </a:prstClr>
                </a:solidFill>
              </a:rPr>
              <a:pPr/>
              <a:t>22/02/2018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94840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22/02/2018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41744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5AE818A-53EC-48DF-AAC4-51E5AF0B778D}" type="datetimeFigureOut">
              <a:rPr lang="ms-MY" smtClean="0">
                <a:solidFill>
                  <a:prstClr val="black">
                    <a:tint val="75000"/>
                  </a:prstClr>
                </a:solidFill>
              </a:rPr>
              <a:pPr/>
              <a:t>22/02/2018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30733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815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3119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106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684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64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5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FC3561-5559-49CC-93C9-047F323D525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2B25-40D0-4B39-9284-1ECF0268497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20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926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660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159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6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FC3561-5559-49CC-93C9-047F323D525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E2B25-40D0-4B39-9284-1ECF026849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C3561-5559-49CC-93C9-047F323D525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E2B25-40D0-4B39-9284-1ECF026849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C3561-5559-49CC-93C9-047F323D525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E2B25-40D0-4B39-9284-1ECF026849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C3561-5559-49CC-93C9-047F323D525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2B25-40D0-4B39-9284-1ECF026849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C3561-5559-49CC-93C9-047F323D525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2B25-40D0-4B39-9284-1ECF026849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C3561-5559-49CC-93C9-047F323D525D}" type="datetimeFigureOut">
              <a:rPr lang="en-US" smtClean="0"/>
              <a:t>2/22/2018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E2B25-40D0-4B39-9284-1ECF026849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991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E818A-53EC-48DF-AAC4-51E5AF0B778D}" type="datetimeFigureOut">
              <a:rPr lang="ms-MY" smtClean="0">
                <a:solidFill>
                  <a:prstClr val="black">
                    <a:tint val="75000"/>
                  </a:prstClr>
                </a:solidFill>
              </a:rPr>
              <a:pPr/>
              <a:t>22/02/2018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34F89-FAEF-4BA6-925F-12DFFADA394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63842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46080-9F98-4769-BBCA-7194E14C9FCB}"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4DE68-99B5-4EF4-98B7-2EECAB267C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3274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03312" y="238780"/>
            <a:ext cx="775712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Pelaksanaan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Tunai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52400" y="2325770"/>
            <a:ext cx="6858000" cy="1219200"/>
          </a:xfrm>
          <a:prstGeom prst="roundRect">
            <a:avLst>
              <a:gd name="adj" fmla="val 11364"/>
            </a:avLst>
          </a:prstGeom>
          <a:solidFill>
            <a:srgbClr val="60D9E6"/>
          </a:solidFill>
          <a:ln>
            <a:solidFill>
              <a:schemeClr val="tx1"/>
            </a:solidFill>
          </a:ln>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1959 –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bermula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wakaf</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tunai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Negeri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Perak.</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52400" y="990600"/>
            <a:ext cx="6858000" cy="869577"/>
          </a:xfrm>
          <a:prstGeom prst="roundRect">
            <a:avLst>
              <a:gd name="adj" fmla="val 11364"/>
            </a:avLst>
          </a:prstGeom>
          <a:solidFill>
            <a:srgbClr val="F3DD57"/>
          </a:solidFill>
          <a:ln>
            <a:solidFill>
              <a:schemeClr val="tx1"/>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Kerajaan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Uthmaniyyah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83078" y="3657600"/>
            <a:ext cx="6858000" cy="1066800"/>
          </a:xfrm>
          <a:prstGeom prst="roundRect">
            <a:avLst>
              <a:gd name="adj" fmla="val 11364"/>
            </a:avLst>
          </a:prstGeom>
          <a:solidFill>
            <a:srgbClr val="D4FF7D"/>
          </a:solidFill>
          <a:ln>
            <a:solidFill>
              <a:schemeClr val="tx1"/>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Jawatankuasa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Fatwa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Negeri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Terengganu (Jan 2007 )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Heptagon 6"/>
          <p:cNvSpPr/>
          <p:nvPr/>
        </p:nvSpPr>
        <p:spPr>
          <a:xfrm>
            <a:off x="6781800" y="1310680"/>
            <a:ext cx="2209800" cy="899120"/>
          </a:xfrm>
          <a:prstGeom prst="heptagon">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smtClean="0">
                <a:effectLst>
                  <a:outerShdw blurRad="38100" dist="38100" dir="2700000" algn="tl">
                    <a:srgbClr val="000000">
                      <a:alpha val="43137"/>
                    </a:srgbClr>
                  </a:outerShdw>
                </a:effectLst>
              </a:rPr>
              <a:t>Wakaf</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Emas</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dan</a:t>
            </a:r>
            <a:r>
              <a:rPr lang="en-US" sz="2000" b="1" dirty="0" smtClean="0">
                <a:effectLst>
                  <a:outerShdw blurRad="38100" dist="38100" dir="2700000" algn="tl">
                    <a:srgbClr val="000000">
                      <a:alpha val="43137"/>
                    </a:srgbClr>
                  </a:outerShdw>
                </a:effectLst>
              </a:rPr>
              <a:t> Perak</a:t>
            </a:r>
            <a:endParaRPr lang="en-MY" sz="2000" b="1" dirty="0">
              <a:effectLst>
                <a:outerShdw blurRad="38100" dist="38100" dir="2700000" algn="tl">
                  <a:srgbClr val="000000">
                    <a:alpha val="43137"/>
                  </a:srgbClr>
                </a:outerShdw>
              </a:effectLst>
            </a:endParaRPr>
          </a:p>
        </p:txBody>
      </p:sp>
      <p:sp>
        <p:nvSpPr>
          <p:cNvPr id="8" name="Rounded Rectangle 7"/>
          <p:cNvSpPr/>
          <p:nvPr/>
        </p:nvSpPr>
        <p:spPr>
          <a:xfrm>
            <a:off x="183078" y="4724400"/>
            <a:ext cx="6858000" cy="1066800"/>
          </a:xfrm>
          <a:prstGeom prst="roundRect">
            <a:avLst>
              <a:gd name="adj" fmla="val 11364"/>
            </a:avLst>
          </a:prstGeom>
          <a:solidFill>
            <a:srgbClr val="D4FF7D"/>
          </a:solidFill>
          <a:ln>
            <a:solidFill>
              <a:schemeClr val="tx1"/>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Majlis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Jawatankuasa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Fatwa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Kebangsaan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 April 2007 )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Teardrop 8"/>
          <p:cNvSpPr/>
          <p:nvPr/>
        </p:nvSpPr>
        <p:spPr>
          <a:xfrm>
            <a:off x="6476480" y="4191000"/>
            <a:ext cx="2515120" cy="1295400"/>
          </a:xfrm>
          <a:prstGeom prst="teardrop">
            <a:avLst/>
          </a:prstGeom>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smtClean="0">
                <a:effectLst>
                  <a:outerShdw blurRad="38100" dist="38100" dir="2700000" algn="tl">
                    <a:srgbClr val="000000">
                      <a:alpha val="43137"/>
                    </a:srgbClr>
                  </a:outerShdw>
                </a:effectLst>
              </a:rPr>
              <a:t>Mengharuskan</a:t>
            </a:r>
            <a:r>
              <a:rPr lang="en-US" sz="2000" b="1" dirty="0" smtClean="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konsep</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wakaf</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tunai</a:t>
            </a:r>
            <a:r>
              <a:rPr lang="en-US" sz="2000" b="1" dirty="0">
                <a:effectLst>
                  <a:outerShdw blurRad="38100" dist="38100" dir="2700000" algn="tl">
                    <a:srgbClr val="000000">
                      <a:alpha val="43137"/>
                    </a:srgbClr>
                  </a:outerShdw>
                </a:effectLst>
              </a:rPr>
              <a:t> </a:t>
            </a:r>
            <a:endParaRPr lang="en-MY" sz="2000" dirty="0"/>
          </a:p>
        </p:txBody>
      </p:sp>
      <p:sp>
        <p:nvSpPr>
          <p:cNvPr id="10" name="Rounded Rectangle 9"/>
          <p:cNvSpPr/>
          <p:nvPr/>
        </p:nvSpPr>
        <p:spPr>
          <a:xfrm>
            <a:off x="609600" y="5867400"/>
            <a:ext cx="8001000" cy="914400"/>
          </a:xfrm>
          <a:prstGeom prst="roundRect">
            <a:avLst>
              <a:gd name="adj" fmla="val 19735"/>
            </a:avLst>
          </a:prstGeom>
          <a:ln/>
        </p:spPr>
        <p:style>
          <a:lnRef idx="1">
            <a:schemeClr val="accent2"/>
          </a:lnRef>
          <a:fillRef idx="2">
            <a:schemeClr val="accent2"/>
          </a:fillRef>
          <a:effectRef idx="1">
            <a:schemeClr val="accent2"/>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Majlis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Negeri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berkuasa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menerima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menguruskan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wakaf</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914400" y="1202375"/>
            <a:ext cx="7772400" cy="1007425"/>
          </a:xfrm>
          <a:prstGeom prst="roundRect">
            <a:avLst>
              <a:gd name="adj" fmla="val 19735"/>
            </a:avLst>
          </a:prstGeom>
          <a:ln/>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Pembinaan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Universiti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Azhar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indent="365125"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Syarif</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0714" y="228600"/>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Manfaat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Berwakaf</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Teardrop 4"/>
          <p:cNvSpPr/>
          <p:nvPr/>
        </p:nvSpPr>
        <p:spPr>
          <a:xfrm>
            <a:off x="381000" y="1447800"/>
            <a:ext cx="609600" cy="609600"/>
          </a:xfrm>
          <a:prstGeom prst="teardrop">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sz="2400" dirty="0"/>
          </a:p>
        </p:txBody>
      </p:sp>
      <p:sp>
        <p:nvSpPr>
          <p:cNvPr id="6" name="Rounded Rectangle 5"/>
          <p:cNvSpPr/>
          <p:nvPr/>
        </p:nvSpPr>
        <p:spPr>
          <a:xfrm>
            <a:off x="2362200" y="2133600"/>
            <a:ext cx="6324600" cy="955469"/>
          </a:xfrm>
          <a:prstGeom prst="roundRect">
            <a:avLst>
              <a:gd name="adj" fmla="val 19735"/>
            </a:avLst>
          </a:prstGeom>
          <a:ln/>
        </p:spPr>
        <p:style>
          <a:lnRef idx="1">
            <a:schemeClr val="accent1"/>
          </a:lnRef>
          <a:fillRef idx="2">
            <a:schemeClr val="accent1"/>
          </a:fillRef>
          <a:effectRef idx="1">
            <a:schemeClr val="accent1"/>
          </a:effectRef>
          <a:fontRef idx="minor">
            <a:schemeClr val="dk1"/>
          </a:fontRef>
        </p:style>
        <p:txBody>
          <a:bodyPr anchor="ctr"/>
          <a:lstStyle/>
          <a:p>
            <a:pPr indent="365125"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melahirkan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jutaan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pelajar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semenjak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ditubuhkan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990600" y="3657600"/>
            <a:ext cx="7696200" cy="1066800"/>
          </a:xfrm>
          <a:prstGeom prst="roundRect">
            <a:avLst>
              <a:gd name="adj" fmla="val 19735"/>
            </a:avLst>
          </a:prstGeom>
          <a:ln/>
        </p:spPr>
        <p:style>
          <a:lnRef idx="1">
            <a:schemeClr val="accent2"/>
          </a:lnRef>
          <a:fillRef idx="2">
            <a:schemeClr val="accent2"/>
          </a:fillRef>
          <a:effectRef idx="1">
            <a:schemeClr val="accent2"/>
          </a:effectRef>
          <a:fontRef idx="minor">
            <a:schemeClr val="dk1"/>
          </a:fontRef>
        </p:style>
        <p:txBody>
          <a:bodyPr anchor="ctr"/>
          <a:lstStyle/>
          <a:p>
            <a:pPr indent="365125"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Universiti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Qurtubah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Andalusia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Hospital Al-</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Nuori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Damsyiq</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1066800" y="4953000"/>
            <a:ext cx="7620000" cy="1066800"/>
          </a:xfrm>
          <a:prstGeom prst="roundRect">
            <a:avLst>
              <a:gd name="adj" fmla="val 19735"/>
            </a:avLst>
          </a:prstGeom>
          <a:ln/>
        </p:spPr>
        <p:style>
          <a:lnRef idx="1">
            <a:schemeClr val="accent4"/>
          </a:lnRef>
          <a:fillRef idx="2">
            <a:schemeClr val="accent4"/>
          </a:fillRef>
          <a:effectRef idx="1">
            <a:schemeClr val="accent4"/>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Ganjaran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pahala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berterusan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pewakaf</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Teardrop 8"/>
          <p:cNvSpPr/>
          <p:nvPr/>
        </p:nvSpPr>
        <p:spPr>
          <a:xfrm>
            <a:off x="506681" y="5181600"/>
            <a:ext cx="609600" cy="609600"/>
          </a:xfrm>
          <a:prstGeom prst="teardrop">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sz="2400" dirty="0"/>
          </a:p>
        </p:txBody>
      </p:sp>
      <p:sp>
        <p:nvSpPr>
          <p:cNvPr id="10" name="Teardrop 9"/>
          <p:cNvSpPr/>
          <p:nvPr/>
        </p:nvSpPr>
        <p:spPr>
          <a:xfrm>
            <a:off x="457200" y="3886200"/>
            <a:ext cx="609600" cy="609600"/>
          </a:xfrm>
          <a:prstGeom prst="teardrop">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sz="2400" dirty="0"/>
          </a:p>
        </p:txBody>
      </p:sp>
      <p:sp>
        <p:nvSpPr>
          <p:cNvPr id="11" name="Equal 10"/>
          <p:cNvSpPr/>
          <p:nvPr/>
        </p:nvSpPr>
        <p:spPr>
          <a:xfrm>
            <a:off x="2133600" y="2344634"/>
            <a:ext cx="457200" cy="533400"/>
          </a:xfrm>
          <a:prstGeom prst="mathEqual">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75273"/>
            <a:ext cx="89497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4269938"/>
            <a:ext cx="9144000" cy="129266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600" b="1" dirty="0"/>
              <a:t>“</a:t>
            </a:r>
            <a:r>
              <a:rPr lang="en-US" sz="2600" b="1" dirty="0" err="1"/>
              <a:t>Apabila</a:t>
            </a:r>
            <a:r>
              <a:rPr lang="en-US" sz="2600" b="1" dirty="0"/>
              <a:t> </a:t>
            </a:r>
            <a:r>
              <a:rPr lang="en-US" sz="2600" b="1" dirty="0" err="1"/>
              <a:t>mati</a:t>
            </a:r>
            <a:r>
              <a:rPr lang="en-US" sz="2600" b="1" dirty="0"/>
              <a:t> </a:t>
            </a:r>
            <a:r>
              <a:rPr lang="en-US" sz="2600" b="1" dirty="0" err="1"/>
              <a:t>seseorang</a:t>
            </a:r>
            <a:r>
              <a:rPr lang="en-US" sz="2600" b="1" dirty="0"/>
              <a:t> </a:t>
            </a:r>
            <a:r>
              <a:rPr lang="en-US" sz="2600" b="1" dirty="0" err="1"/>
              <a:t>manusia</a:t>
            </a:r>
            <a:r>
              <a:rPr lang="en-US" sz="2600" b="1" dirty="0"/>
              <a:t>, </a:t>
            </a:r>
            <a:r>
              <a:rPr lang="en-US" sz="2600" b="1" dirty="0" err="1"/>
              <a:t>terputuslah</a:t>
            </a:r>
            <a:r>
              <a:rPr lang="en-US" sz="2600" b="1" dirty="0"/>
              <a:t> </a:t>
            </a:r>
            <a:r>
              <a:rPr lang="en-US" sz="2600" b="1" dirty="0" err="1"/>
              <a:t>amalannya</a:t>
            </a:r>
            <a:r>
              <a:rPr lang="en-US" sz="2600" b="1" dirty="0"/>
              <a:t> </a:t>
            </a:r>
            <a:r>
              <a:rPr lang="en-US" sz="2600" b="1" dirty="0" err="1"/>
              <a:t>kecuali</a:t>
            </a:r>
            <a:r>
              <a:rPr lang="en-US" sz="2600" b="1" dirty="0"/>
              <a:t> </a:t>
            </a:r>
            <a:r>
              <a:rPr lang="en-US" sz="2600" b="1" dirty="0" err="1"/>
              <a:t>dengan</a:t>
            </a:r>
            <a:r>
              <a:rPr lang="en-US" sz="2600" b="1" dirty="0"/>
              <a:t> </a:t>
            </a:r>
            <a:r>
              <a:rPr lang="en-US" sz="2600" b="1" dirty="0" err="1"/>
              <a:t>tiga</a:t>
            </a:r>
            <a:r>
              <a:rPr lang="en-US" sz="2600" b="1" dirty="0"/>
              <a:t> </a:t>
            </a:r>
            <a:r>
              <a:rPr lang="en-US" sz="2600" b="1" dirty="0" err="1"/>
              <a:t>perkara</a:t>
            </a:r>
            <a:r>
              <a:rPr lang="en-US" sz="2600" b="1" dirty="0"/>
              <a:t>, </a:t>
            </a:r>
            <a:r>
              <a:rPr lang="en-US" sz="2600" b="1" dirty="0" err="1"/>
              <a:t>sedekah</a:t>
            </a:r>
            <a:r>
              <a:rPr lang="en-US" sz="2600" b="1" dirty="0"/>
              <a:t> </a:t>
            </a:r>
            <a:r>
              <a:rPr lang="en-US" sz="2600" b="1" dirty="0" err="1"/>
              <a:t>jariah</a:t>
            </a:r>
            <a:r>
              <a:rPr lang="en-US" sz="2600" b="1" dirty="0"/>
              <a:t> (</a:t>
            </a:r>
            <a:r>
              <a:rPr lang="en-US" sz="2600" b="1" dirty="0" err="1"/>
              <a:t>pahala</a:t>
            </a:r>
            <a:r>
              <a:rPr lang="en-US" sz="2600" b="1" dirty="0"/>
              <a:t> </a:t>
            </a:r>
            <a:r>
              <a:rPr lang="en-US" sz="2600" b="1" dirty="0" err="1"/>
              <a:t>berterusan</a:t>
            </a:r>
            <a:r>
              <a:rPr lang="en-US" sz="2600" b="1" dirty="0"/>
              <a:t>), </a:t>
            </a:r>
            <a:r>
              <a:rPr lang="en-US" sz="2600" b="1" dirty="0" err="1"/>
              <a:t>ilmu</a:t>
            </a:r>
            <a:r>
              <a:rPr lang="en-US" sz="2600" b="1" dirty="0"/>
              <a:t> yang </a:t>
            </a:r>
            <a:r>
              <a:rPr lang="en-US" sz="2600" b="1" dirty="0" err="1"/>
              <a:t>dimanfaatkan</a:t>
            </a:r>
            <a:r>
              <a:rPr lang="en-US" sz="2600" b="1" dirty="0"/>
              <a:t> </a:t>
            </a:r>
            <a:r>
              <a:rPr lang="en-US" sz="2600" b="1" dirty="0" err="1"/>
              <a:t>dan</a:t>
            </a:r>
            <a:r>
              <a:rPr lang="en-US" sz="2600" b="1" dirty="0"/>
              <a:t> </a:t>
            </a:r>
            <a:r>
              <a:rPr lang="en-US" sz="2600" b="1" dirty="0" err="1"/>
              <a:t>anak</a:t>
            </a:r>
            <a:r>
              <a:rPr lang="en-US" sz="2600" b="1" dirty="0"/>
              <a:t> yang </a:t>
            </a:r>
            <a:r>
              <a:rPr lang="en-US" sz="2600" b="1" dirty="0" err="1"/>
              <a:t>soleh</a:t>
            </a:r>
            <a:r>
              <a:rPr lang="en-US" sz="2600" b="1" dirty="0"/>
              <a:t> yang </a:t>
            </a:r>
            <a:r>
              <a:rPr lang="en-US" sz="2600" b="1" dirty="0" err="1"/>
              <a:t>mendoakannya</a:t>
            </a:r>
            <a:r>
              <a:rPr lang="en-US" sz="2600" b="1" dirty="0"/>
              <a:t>”.</a:t>
            </a:r>
            <a:endPar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524000"/>
            <a:ext cx="9144000" cy="1631216"/>
          </a:xfrm>
          <a:prstGeom prst="rect">
            <a:avLst/>
          </a:prstGeom>
          <a:solidFill>
            <a:srgbClr val="002060">
              <a:alpha val="31000"/>
            </a:srgb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"اذَا مَاتَ الإِنْسَانُ انْقَطَعَ عَمَلُهُ إِلاَّ مِنْ ثَلاَثٍ صَدَقَةٍ جَارِيَةٍ وَعِلْمٍ يُنْتَفَعُ بِهِ وَوَلَدٍ صَالِحٍ يَدْعُوْ لَهُ"</a:t>
            </a:r>
            <a:endParaRPr lang="en-MY"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143000" y="990600"/>
            <a:ext cx="7848600" cy="914400"/>
          </a:xfrm>
          <a:prstGeom prst="roundRect">
            <a:avLst>
              <a:gd name="adj" fmla="val 19735"/>
            </a:avLst>
          </a:prstGeom>
          <a:ln/>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fi-FI"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Ikhlaskan niat berwakaf tunai kerana Allah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0714" y="228600"/>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pedoman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berwakaf</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tunai</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Teardrop 4"/>
          <p:cNvSpPr/>
          <p:nvPr/>
        </p:nvSpPr>
        <p:spPr>
          <a:xfrm>
            <a:off x="152400" y="1202375"/>
            <a:ext cx="914400" cy="609600"/>
          </a:xfrm>
          <a:prstGeom prst="teardrop">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2400" dirty="0"/>
          </a:p>
        </p:txBody>
      </p:sp>
      <p:sp>
        <p:nvSpPr>
          <p:cNvPr id="6" name="Rounded Rectangle 5"/>
          <p:cNvSpPr/>
          <p:nvPr/>
        </p:nvSpPr>
        <p:spPr>
          <a:xfrm>
            <a:off x="1143000" y="1905000"/>
            <a:ext cx="7848600" cy="1538990"/>
          </a:xfrm>
          <a:prstGeom prst="roundRect">
            <a:avLst>
              <a:gd name="adj" fmla="val 19735"/>
            </a:avLst>
          </a:prstGeom>
          <a:ln/>
        </p:spPr>
        <p:style>
          <a:lnRef idx="1">
            <a:schemeClr val="accent5"/>
          </a:lnRef>
          <a:fillRef idx="2">
            <a:schemeClr val="accent5"/>
          </a:fillRef>
          <a:effectRef idx="1">
            <a:schemeClr val="accent5"/>
          </a:effectRef>
          <a:fontRef idx="minor">
            <a:schemeClr val="dk1"/>
          </a:fontRef>
        </p:style>
        <p:txBody>
          <a:bodyPr anchor="ctr"/>
          <a:lstStyle/>
          <a:p>
            <a:pPr indent="365125"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diserahkan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Majlis</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Islam Dan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Melayu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Terengganu (MAIDAM)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pihak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pihak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kebenaran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MAIDAM.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Teardrop 6"/>
          <p:cNvSpPr/>
          <p:nvPr/>
        </p:nvSpPr>
        <p:spPr>
          <a:xfrm>
            <a:off x="152400" y="2438400"/>
            <a:ext cx="914400" cy="609600"/>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2400" dirty="0"/>
          </a:p>
        </p:txBody>
      </p:sp>
      <p:sp>
        <p:nvSpPr>
          <p:cNvPr id="8" name="Rounded Rectangle 7"/>
          <p:cNvSpPr/>
          <p:nvPr/>
        </p:nvSpPr>
        <p:spPr>
          <a:xfrm>
            <a:off x="1178625" y="3443990"/>
            <a:ext cx="7772400" cy="1204210"/>
          </a:xfrm>
          <a:prstGeom prst="roundRect">
            <a:avLst>
              <a:gd name="adj" fmla="val 19735"/>
            </a:avLst>
          </a:prstGeom>
          <a:ln/>
        </p:spPr>
        <p:style>
          <a:lnRef idx="1">
            <a:schemeClr val="accent3"/>
          </a:lnRef>
          <a:fillRef idx="2">
            <a:schemeClr val="accent3"/>
          </a:fillRef>
          <a:effectRef idx="1">
            <a:schemeClr val="accent3"/>
          </a:effectRef>
          <a:fontRef idx="minor">
            <a:schemeClr val="dk1"/>
          </a:fontRef>
        </p:style>
        <p:txBody>
          <a:bodyPr anchor="ctr"/>
          <a:lstStyle/>
          <a:p>
            <a:pPr indent="365125"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berwakaf</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secara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umum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mengkhususkan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tujuan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wakaf</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tertentu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Teardrop 8"/>
          <p:cNvSpPr/>
          <p:nvPr/>
        </p:nvSpPr>
        <p:spPr>
          <a:xfrm>
            <a:off x="133597" y="3886200"/>
            <a:ext cx="914400" cy="609600"/>
          </a:xfrm>
          <a:prstGeom prst="teardrop">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2400" dirty="0"/>
          </a:p>
        </p:txBody>
      </p:sp>
      <p:sp>
        <p:nvSpPr>
          <p:cNvPr id="10" name="Rounded Rectangle 9"/>
          <p:cNvSpPr/>
          <p:nvPr/>
        </p:nvSpPr>
        <p:spPr>
          <a:xfrm>
            <a:off x="1219200" y="4648200"/>
            <a:ext cx="7746670" cy="2057400"/>
          </a:xfrm>
          <a:prstGeom prst="roundRect">
            <a:avLst>
              <a:gd name="adj" fmla="val 19735"/>
            </a:avLst>
          </a:prstGeom>
          <a:ln/>
        </p:spPr>
        <p:style>
          <a:lnRef idx="1">
            <a:schemeClr val="accent1"/>
          </a:lnRef>
          <a:fillRef idx="2">
            <a:schemeClr val="accent1"/>
          </a:fillRef>
          <a:effectRef idx="1">
            <a:schemeClr val="accent1"/>
          </a:effectRef>
          <a:fontRef idx="minor">
            <a:schemeClr val="dk1"/>
          </a:fontRef>
        </p:style>
        <p:txBody>
          <a:bodyPr anchor="ctr"/>
          <a:lstStyle/>
          <a:p>
            <a:pPr indent="365125" algn="ctr">
              <a:defRPr/>
            </a:pPr>
            <a:r>
              <a:rPr lang="fi-FI"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Membuat wakaf tunai secara terus atau menggunakan kaedah yang diperakui oleh pihak berkuasa seperti potongan gaji melalui majikan, arahan bank atau kaedah-kaedah lain yang diyakini.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Teardrop 10"/>
          <p:cNvSpPr/>
          <p:nvPr/>
        </p:nvSpPr>
        <p:spPr>
          <a:xfrm>
            <a:off x="152400" y="5410200"/>
            <a:ext cx="914400" cy="609600"/>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MY" sz="2400" dirty="0"/>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1083" y="304800"/>
            <a:ext cx="8813405" cy="584775"/>
          </a:xfrm>
          <a:prstGeom prst="rect">
            <a:avLst/>
          </a:prstGeom>
        </p:spPr>
        <p:txBody>
          <a:bodyPr wrap="square">
            <a:spAutoFit/>
          </a:bodyPr>
          <a:lstStyle/>
          <a:p>
            <a:pPr algn="ctr">
              <a:defRPr/>
            </a:pP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Kesimpulan</a:t>
            </a:r>
            <a:endParaRPr lang="en-US" sz="4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Snip Diagonal Corner Rectangle 3"/>
          <p:cNvSpPr/>
          <p:nvPr/>
        </p:nvSpPr>
        <p:spPr>
          <a:xfrm>
            <a:off x="381000" y="1295400"/>
            <a:ext cx="8382000" cy="5105400"/>
          </a:xfrm>
          <a:prstGeom prst="snip2Diag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jadikan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berwakaf</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budaya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disuburkan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berwakaf</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manfaat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lain yang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memerlukan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manfaat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pahala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berterusan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pewakaf</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dituai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pastikan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penyaluran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wakaf</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pihak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diyakini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diamanahkan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pihak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Ulil</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dirty="0"/>
          </a:p>
        </p:txBody>
      </p:sp>
      <p:sp>
        <p:nvSpPr>
          <p:cNvPr id="5" name="Notched Right Arrow 4"/>
          <p:cNvSpPr/>
          <p:nvPr/>
        </p:nvSpPr>
        <p:spPr>
          <a:xfrm>
            <a:off x="762000" y="1600200"/>
            <a:ext cx="838200" cy="533400"/>
          </a:xfrm>
          <a:prstGeom prst="notch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Notched Right Arrow 5"/>
          <p:cNvSpPr/>
          <p:nvPr/>
        </p:nvSpPr>
        <p:spPr>
          <a:xfrm>
            <a:off x="762000" y="5257800"/>
            <a:ext cx="838200" cy="533400"/>
          </a:xfrm>
          <a:prstGeom prst="notch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Notched Right Arrow 6"/>
          <p:cNvSpPr/>
          <p:nvPr/>
        </p:nvSpPr>
        <p:spPr>
          <a:xfrm>
            <a:off x="762000" y="3048000"/>
            <a:ext cx="838200" cy="533400"/>
          </a:xfrm>
          <a:prstGeom prst="notch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Notched Right Arrow 7"/>
          <p:cNvSpPr/>
          <p:nvPr/>
        </p:nvSpPr>
        <p:spPr>
          <a:xfrm>
            <a:off x="762000" y="4191000"/>
            <a:ext cx="838200" cy="533400"/>
          </a:xfrm>
          <a:prstGeom prst="notch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6172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ar-SA"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267:</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457742"/>
            <a:ext cx="9144000" cy="2123658"/>
          </a:xfrm>
          <a:prstGeom prst="rect">
            <a:avLst/>
          </a:prstGeom>
          <a:solidFill>
            <a:schemeClr val="tx1">
              <a:alpha val="2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أَنفِقُوا مِن طَيِّبَاتِ مَا كَسَبْتُمْ وَمِمَّا أَخْرَجْنَا لَكُم مِّنَ الْأَرْضِ ۖ وَلَا تَيَمَّمُوا الْخَبِيثَ مِنْهُ تُنفِقُونَ وَلَسْتُم بِآخِذِيهِ إِلَّا أَن تُغْمِضُوا فِيهِ ۚ وَاعْلَمُوا أَنَّ اللَّهَ غَنِيٌّ حَمِيدٌ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886200"/>
            <a:ext cx="9144000" cy="2677656"/>
          </a:xfrm>
          <a:prstGeom prst="rect">
            <a:avLst/>
          </a:prstGeom>
          <a:solidFill>
            <a:schemeClr val="bg1"/>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a:solidFill>
                  <a:schemeClr val="tx1"/>
                </a:solidFill>
              </a:rPr>
              <a:t> </a:t>
            </a:r>
            <a:r>
              <a:rPr lang="ms-MY" sz="2400" i="1" dirty="0" smtClean="0">
                <a:solidFill>
                  <a:schemeClr val="tx1"/>
                </a:solidFill>
              </a:rPr>
              <a:t>“Wahai </a:t>
            </a:r>
            <a:r>
              <a:rPr lang="ms-MY" sz="2400" i="1" dirty="0">
                <a:solidFill>
                  <a:schemeClr val="tx1"/>
                </a:solidFill>
              </a:rPr>
              <a:t>orang-orang yang beriman, nafkahkanlah (di jalan Allah) sebagian dari hasil usahamu yang baik-baik dan sebagian dari apa yang Kami keluarkan dari bumi untuk kamu. Dan janganlah kamu memilih yang buruk-buruk lalu kamu nafkahkan daripadanya, padahal kamu sendiri tidak mau mengambilnya melainkan dengan </a:t>
            </a:r>
            <a:r>
              <a:rPr lang="ms-MY" sz="2400" i="1" dirty="0" smtClean="0">
                <a:solidFill>
                  <a:schemeClr val="tx1"/>
                </a:solidFill>
              </a:rPr>
              <a:t>memejamkan </a:t>
            </a:r>
            <a:r>
              <a:rPr lang="ms-MY" sz="2400" i="1" dirty="0">
                <a:solidFill>
                  <a:schemeClr val="tx1"/>
                </a:solidFill>
              </a:rPr>
              <a:t>mata terhadapnya. Dan ketahuilah, </a:t>
            </a:r>
            <a:r>
              <a:rPr lang="ms-MY" sz="2400" i="1" dirty="0" smtClean="0">
                <a:solidFill>
                  <a:schemeClr val="tx1"/>
                </a:solidFill>
              </a:rPr>
              <a:t>bahawa </a:t>
            </a:r>
            <a:r>
              <a:rPr lang="ms-MY" sz="2400" i="1" dirty="0">
                <a:solidFill>
                  <a:schemeClr val="tx1"/>
                </a:solidFill>
              </a:rPr>
              <a:t>Allah Maha Kaya lagi Maha Terpuji”.</a:t>
            </a:r>
            <a:endParaRPr kumimoji="0" lang="ms-MY" sz="2800" i="0" u="none" strike="noStrike" cap="none" normalizeH="0" baseline="0" dirty="0" smtClean="0">
              <a:ln>
                <a:solidFill>
                  <a:sysClr val="windowText" lastClr="000000"/>
                </a:solidFill>
              </a:ln>
              <a:solidFill>
                <a:schemeClr val="tx1"/>
              </a:solidFill>
              <a:effectLst>
                <a:glow rad="101600">
                  <a:schemeClr val="tx1">
                    <a:alpha val="60000"/>
                  </a:schemeClr>
                </a:glow>
              </a:effectLst>
              <a:latin typeface="Arial Black" pitchFamily="34" charset="0"/>
              <a:cs typeface="Arial" pitchFamily="34" charset="0"/>
            </a:endParaRPr>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74576" y="1447800"/>
            <a:ext cx="8388424" cy="4154984"/>
          </a:xfrm>
          <a:prstGeom prst="rect">
            <a:avLst/>
          </a:prstGeom>
          <a:solidFill>
            <a:srgbClr val="92D050">
              <a:alpha val="37000"/>
            </a:srgb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8676993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2536920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22860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676400"/>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528" y="4790182"/>
            <a:ext cx="8572528"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a:defRPr/>
            </a:pP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08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893937"/>
            <a:ext cx="9144000" cy="1692771"/>
          </a:xfrm>
          <a:prstGeom prst="rect">
            <a:avLst/>
          </a:prstGeom>
          <a:solidFill>
            <a:srgbClr val="002060">
              <a:alpha val="13000"/>
            </a:srgbClr>
          </a:solidFill>
        </p:spPr>
        <p:txBody>
          <a:bodyPr wrap="square">
            <a:spAutoFit/>
          </a:bodyPr>
          <a:lstStyle/>
          <a:p>
            <a:pPr algn="ctr" rtl="1">
              <a:defRPr/>
            </a:pPr>
            <a:r>
              <a:rPr lang="ar-SA" sz="104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04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395536" y="4625469"/>
            <a:ext cx="8367464" cy="1077218"/>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0480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98474"/>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2286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4003119"/>
            <a:ext cx="864399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083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496" y="1790834"/>
            <a:ext cx="9029760" cy="1569660"/>
          </a:xfrm>
          <a:prstGeom prst="rect">
            <a:avLst/>
          </a:prstGeom>
          <a:solidFill>
            <a:srgbClr val="002060">
              <a:alpha val="27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3886200"/>
            <a:ext cx="828680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7620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6083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600200" y="228600"/>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228600" y="4248091"/>
            <a:ext cx="8763000" cy="169277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menasihati</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anda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tergolong</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kalangan</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0" y="1972270"/>
            <a:ext cx="9144000" cy="1754326"/>
          </a:xfrm>
          <a:prstGeom prst="rect">
            <a:avLst/>
          </a:prstGeom>
          <a:solidFill>
            <a:schemeClr val="tx1">
              <a:lumMod val="50000"/>
              <a:lumOff val="50000"/>
              <a:alpha val="52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اللهِ وَطَاعَتِهِ لَعَلَّكُمْ تُفْلِحُوْنَ.</a:t>
            </a:r>
            <a:endPar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083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Mengenang</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jasa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perjuangan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membawa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ajaran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Islam.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SAW</a:t>
            </a:r>
            <a:endPar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41000000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90138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51194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83800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59685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193524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557001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663279"/>
            <a:ext cx="9144000" cy="1569660"/>
          </a:xfrm>
          <a:prstGeom prst="rect">
            <a:avLst/>
          </a:prstGeom>
          <a:solidFill>
            <a:srgbClr val="002060">
              <a:alpha val="26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43418" y="2286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57970"/>
            <a:ext cx="8643998"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082957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130942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832272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2804064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85800"/>
            <a:ext cx="9144000" cy="5686172"/>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23</a:t>
            </a:r>
            <a:r>
              <a:rPr lang="en-MY" sz="1600" b="1" dirty="0" smtClean="0">
                <a:solidFill>
                  <a:prstClr val="black"/>
                </a:solidFill>
                <a:effectLst>
                  <a:outerShdw blurRad="38100" dist="38100" dir="2700000" algn="tl">
                    <a:srgbClr val="000000">
                      <a:alpha val="43137"/>
                    </a:srgbClr>
                  </a:outerShdw>
                </a:effectLst>
                <a:cs typeface="Arial" charset="0"/>
              </a:rPr>
              <a:t>/02/2018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WAKAF; SEMAI DI DUNIA, TUAI DI AKHIRAT.</a:t>
            </a:r>
            <a:endPar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sz="105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1.    BERWAKAF </a:t>
            </a:r>
            <a:r>
              <a:rPr lang="en-MY" b="1" dirty="0">
                <a:solidFill>
                  <a:prstClr val="black"/>
                </a:solidFill>
                <a:effectLst>
                  <a:outerShdw blurRad="38100" dist="38100" dir="2700000" algn="tl">
                    <a:srgbClr val="000000">
                      <a:alpha val="43137"/>
                    </a:srgbClr>
                  </a:outerShdw>
                </a:effectLst>
                <a:cs typeface="Arial" charset="0"/>
              </a:rPr>
              <a:t>IALAH MEMPERUNTUKKAN ASET SECARA KEKAL, HASILNYA </a:t>
            </a:r>
            <a:r>
              <a:rPr lang="en-MY" b="1" dirty="0" smtClean="0">
                <a:solidFill>
                  <a:prstClr val="black"/>
                </a:solidFill>
                <a:effectLst>
                  <a:outerShdw blurRad="38100" dist="38100" dir="2700000" algn="tl">
                    <a:srgbClr val="000000">
                      <a:alpha val="43137"/>
                    </a:srgbClr>
                  </a:outerShdw>
                </a:effectLst>
                <a:cs typeface="Arial" charset="0"/>
              </a:rPr>
              <a:t>DIMANFAATKAN  </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      OLEH </a:t>
            </a:r>
            <a:r>
              <a:rPr lang="en-MY" b="1" dirty="0">
                <a:solidFill>
                  <a:prstClr val="black"/>
                </a:solidFill>
                <a:effectLst>
                  <a:outerShdw blurRad="38100" dist="38100" dir="2700000" algn="tl">
                    <a:srgbClr val="000000">
                      <a:alpha val="43137"/>
                    </a:srgbClr>
                  </a:outerShdw>
                </a:effectLst>
                <a:cs typeface="Arial" charset="0"/>
              </a:rPr>
              <a:t>ORANG AWAM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MEMERLUKAN. NABI </a:t>
            </a:r>
            <a:r>
              <a:rPr lang="en-MY" b="1" dirty="0" smtClean="0">
                <a:solidFill>
                  <a:prstClr val="black"/>
                </a:solidFill>
                <a:effectLst>
                  <a:outerShdw blurRad="38100" dist="38100" dir="2700000" algn="tl">
                    <a:srgbClr val="000000">
                      <a:alpha val="43137"/>
                    </a:srgbClr>
                  </a:outerShdw>
                </a:effectLst>
                <a:cs typeface="Arial" charset="0"/>
              </a:rPr>
              <a:t>S.A.W</a:t>
            </a:r>
            <a:r>
              <a:rPr lang="en-MY" b="1" dirty="0">
                <a:solidFill>
                  <a:prstClr val="black"/>
                </a:solidFill>
                <a:effectLst>
                  <a:outerShdw blurRad="38100" dist="38100" dir="2700000" algn="tl">
                    <a:srgbClr val="000000">
                      <a:alpha val="43137"/>
                    </a:srgbClr>
                  </a:outerShdw>
                </a:effectLst>
                <a:cs typeface="Arial" charset="0"/>
              </a:rPr>
              <a:t>. DAN PARA SAHABAT </a:t>
            </a:r>
            <a:r>
              <a:rPr lang="en-MY" b="1" dirty="0" smtClean="0">
                <a:solidFill>
                  <a:prstClr val="black"/>
                </a:solidFill>
                <a:effectLst>
                  <a:outerShdw blurRad="38100" dist="38100" dir="2700000" algn="tl">
                    <a:srgbClr val="000000">
                      <a:alpha val="43137"/>
                    </a:srgbClr>
                  </a:outerShdw>
                </a:effectLst>
                <a:cs typeface="Arial" charset="0"/>
              </a:rPr>
              <a:t> </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       MENGAMALKAN </a:t>
            </a:r>
            <a:r>
              <a:rPr lang="en-MY" b="1" dirty="0">
                <a:solidFill>
                  <a:prstClr val="black"/>
                </a:solidFill>
                <a:effectLst>
                  <a:outerShdw blurRad="38100" dist="38100" dir="2700000" algn="tl">
                    <a:srgbClr val="000000">
                      <a:alpha val="43137"/>
                    </a:srgbClr>
                  </a:outerShdw>
                </a:effectLst>
                <a:cs typeface="Arial" charset="0"/>
              </a:rPr>
              <a:t>WAKAF </a:t>
            </a:r>
            <a:r>
              <a:rPr lang="en-MY" b="1" dirty="0" smtClean="0">
                <a:solidFill>
                  <a:prstClr val="black"/>
                </a:solidFill>
                <a:effectLst>
                  <a:outerShdw blurRad="38100" dist="38100" dir="2700000" algn="tl">
                    <a:srgbClr val="000000">
                      <a:alpha val="43137"/>
                    </a:srgbClr>
                  </a:outerShdw>
                </a:effectLst>
                <a:cs typeface="Arial" charset="0"/>
              </a:rPr>
              <a:t>DENGAN </a:t>
            </a:r>
            <a:r>
              <a:rPr lang="en-MY" b="1" dirty="0">
                <a:solidFill>
                  <a:prstClr val="black"/>
                </a:solidFill>
                <a:effectLst>
                  <a:outerShdw blurRad="38100" dist="38100" dir="2700000" algn="tl">
                    <a:srgbClr val="000000">
                      <a:alpha val="43137"/>
                    </a:srgbClr>
                  </a:outerShdw>
                </a:effectLst>
                <a:cs typeface="Arial" charset="0"/>
              </a:rPr>
              <a:t>SANGAT BERKESAN SEKALI</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endParaRPr lang="en-MY" b="1" dirty="0">
              <a:solidFill>
                <a:prstClr val="black"/>
              </a:solidFill>
              <a:effectLst>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2</a:t>
            </a: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   SELAIN </a:t>
            </a:r>
            <a:r>
              <a:rPr lang="en-MY" b="1" dirty="0">
                <a:solidFill>
                  <a:prstClr val="black"/>
                </a:solidFill>
                <a:effectLst>
                  <a:outerShdw blurRad="38100" dist="38100" dir="2700000" algn="tl">
                    <a:srgbClr val="000000">
                      <a:alpha val="43137"/>
                    </a:srgbClr>
                  </a:outerShdw>
                </a:effectLst>
                <a:cs typeface="Arial" charset="0"/>
              </a:rPr>
              <a:t>MEWAKAF ASET, WAKAF JUGA DIHARUSKAN DLM BENTUK NILAI SEPERTI WANG </a:t>
            </a:r>
            <a:r>
              <a:rPr lang="en-MY" b="1" dirty="0" smtClean="0">
                <a:solidFill>
                  <a:prstClr val="black"/>
                </a:solidFill>
                <a:effectLst>
                  <a:outerShdw blurRad="38100" dist="38100" dir="2700000" algn="tl">
                    <a:srgbClr val="000000">
                      <a:alpha val="43137"/>
                    </a:srgbClr>
                  </a:outerShdw>
                </a:effectLst>
                <a:cs typeface="Arial" charset="0"/>
              </a:rPr>
              <a:t> </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      YANG </a:t>
            </a:r>
            <a:r>
              <a:rPr lang="en-MY" b="1" dirty="0">
                <a:solidFill>
                  <a:prstClr val="black"/>
                </a:solidFill>
                <a:effectLst>
                  <a:outerShdw blurRad="38100" dist="38100" dir="2700000" algn="tl">
                    <a:srgbClr val="000000">
                      <a:alpha val="43137"/>
                    </a:srgbClr>
                  </a:outerShdw>
                </a:effectLst>
                <a:cs typeface="Arial" charset="0"/>
              </a:rPr>
              <a:t>DIURUSKAN OLEH MAIDAM</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endParaRPr lang="en-MY" b="1" dirty="0">
              <a:solidFill>
                <a:prstClr val="black"/>
              </a:solidFill>
              <a:effectLst>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3.    WAKAF </a:t>
            </a:r>
            <a:r>
              <a:rPr lang="en-MY" b="1" dirty="0">
                <a:solidFill>
                  <a:prstClr val="black"/>
                </a:solidFill>
                <a:effectLst>
                  <a:outerShdw blurRad="38100" dist="38100" dir="2700000" algn="tl">
                    <a:srgbClr val="000000">
                      <a:alpha val="43137"/>
                    </a:srgbClr>
                  </a:outerShdw>
                </a:effectLst>
                <a:cs typeface="Arial" charset="0"/>
              </a:rPr>
              <a:t>TUNAI YANG TERKUMPUL </a:t>
            </a:r>
            <a:r>
              <a:rPr lang="en-MY" b="1" dirty="0" smtClean="0">
                <a:solidFill>
                  <a:prstClr val="black"/>
                </a:solidFill>
                <a:effectLst>
                  <a:outerShdw blurRad="38100" dist="38100" dir="2700000" algn="tl">
                    <a:srgbClr val="000000">
                      <a:alpha val="43137"/>
                    </a:srgbClr>
                  </a:outerShdw>
                </a:effectLst>
                <a:cs typeface="Arial" charset="0"/>
              </a:rPr>
              <a:t>DARIPADA </a:t>
            </a:r>
            <a:r>
              <a:rPr lang="en-MY" b="1" dirty="0">
                <a:solidFill>
                  <a:prstClr val="black"/>
                </a:solidFill>
                <a:effectLst>
                  <a:outerShdw blurRad="38100" dist="38100" dir="2700000" algn="tl">
                    <a:srgbClr val="000000">
                      <a:alpha val="43137"/>
                    </a:srgbClr>
                  </a:outerShdw>
                </a:effectLst>
                <a:cs typeface="Arial" charset="0"/>
              </a:rPr>
              <a:t>PEWAKAF AKAN DIURUS OLEH MAIDAM UTK </a:t>
            </a:r>
            <a:r>
              <a:rPr lang="en-MY" b="1" dirty="0" smtClean="0">
                <a:solidFill>
                  <a:prstClr val="black"/>
                </a:solidFill>
                <a:effectLst>
                  <a:outerShdw blurRad="38100" dist="38100" dir="2700000" algn="tl">
                    <a:srgbClr val="000000">
                      <a:alpha val="43137"/>
                    </a:srgbClr>
                  </a:outerShdw>
                </a:effectLst>
                <a:cs typeface="Arial" charset="0"/>
              </a:rPr>
              <a:t> </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      DIDAPATKAN </a:t>
            </a:r>
            <a:r>
              <a:rPr lang="en-MY" b="1" dirty="0">
                <a:solidFill>
                  <a:prstClr val="black"/>
                </a:solidFill>
                <a:effectLst>
                  <a:outerShdw blurRad="38100" dist="38100" dir="2700000" algn="tl">
                    <a:srgbClr val="000000">
                      <a:alpha val="43137"/>
                    </a:srgbClr>
                  </a:outerShdw>
                </a:effectLst>
                <a:cs typeface="Arial" charset="0"/>
              </a:rPr>
              <a:t>ASET BERNILAI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MEMBERI HASIL DAN DIMANFAATKAN DEMI ISLAM </a:t>
            </a:r>
            <a:endParaRPr lang="en-MY" b="1" dirty="0" smtClean="0">
              <a:solidFill>
                <a:prstClr val="black"/>
              </a:solidFill>
              <a:effectLst>
                <a:outerShdw blurRad="38100" dist="38100" dir="2700000" algn="tl">
                  <a:srgbClr val="000000">
                    <a:alpha val="43137"/>
                  </a:srgbClr>
                </a:outerShdw>
              </a:effectLst>
              <a:cs typeface="Arial" charset="0"/>
            </a:endParaRP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      DAN </a:t>
            </a:r>
            <a:r>
              <a:rPr lang="en-MY" b="1" dirty="0">
                <a:solidFill>
                  <a:prstClr val="black"/>
                </a:solidFill>
                <a:effectLst>
                  <a:outerShdw blurRad="38100" dist="38100" dir="2700000" algn="tl">
                    <a:srgbClr val="000000">
                      <a:alpha val="43137"/>
                    </a:srgbClr>
                  </a:outerShdw>
                </a:effectLst>
                <a:cs typeface="Arial" charset="0"/>
              </a:rPr>
              <a:t>UMMATNYA</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endParaRPr lang="en-MY" b="1" dirty="0">
              <a:solidFill>
                <a:prstClr val="black"/>
              </a:solidFill>
              <a:effectLst>
                <a:outerShdw blurRad="38100" dist="38100" dir="2700000" algn="tl">
                  <a:srgbClr val="000000">
                    <a:alpha val="43137"/>
                  </a:srgbClr>
                </a:outerShdw>
              </a:effectLst>
              <a:cs typeface="Arial" charset="0"/>
            </a:endParaRPr>
          </a:p>
          <a:p>
            <a:pPr marL="342900" indent="-342900" algn="just">
              <a:buAutoNum type="arabicPeriod" startAt="4"/>
              <a:defRPr/>
            </a:pPr>
            <a:r>
              <a:rPr lang="en-MY" b="1" dirty="0" smtClean="0">
                <a:solidFill>
                  <a:prstClr val="black"/>
                </a:solidFill>
                <a:effectLst>
                  <a:outerShdw blurRad="38100" dist="38100" dir="2700000" algn="tl">
                    <a:srgbClr val="000000">
                      <a:alpha val="43137"/>
                    </a:srgbClr>
                  </a:outerShdw>
                </a:effectLst>
                <a:cs typeface="Arial" charset="0"/>
              </a:rPr>
              <a:t>PIHAK </a:t>
            </a:r>
            <a:r>
              <a:rPr lang="en-MY" b="1" dirty="0">
                <a:solidFill>
                  <a:prstClr val="black"/>
                </a:solidFill>
                <a:effectLst>
                  <a:outerShdw blurRad="38100" dist="38100" dir="2700000" algn="tl">
                    <a:srgbClr val="000000">
                      <a:alpha val="43137"/>
                    </a:srgbClr>
                  </a:outerShdw>
                </a:effectLst>
                <a:cs typeface="Arial" charset="0"/>
              </a:rPr>
              <a:t>JHEAT MELANCARKAN DUA KALI JUMAAT PUNGUTAN DARIPADA </a:t>
            </a:r>
            <a:r>
              <a:rPr lang="en-MY" b="1" dirty="0" smtClean="0">
                <a:solidFill>
                  <a:prstClr val="black"/>
                </a:solidFill>
                <a:effectLst>
                  <a:outerShdw blurRad="38100" dist="38100" dir="2700000" algn="tl">
                    <a:srgbClr val="000000">
                      <a:alpha val="43137"/>
                    </a:srgbClr>
                  </a:outerShdw>
                </a:effectLst>
                <a:cs typeface="Arial" charset="0"/>
              </a:rPr>
              <a:t>JEMAAH PADA TAHUN </a:t>
            </a:r>
            <a:r>
              <a:rPr lang="en-MY" b="1" dirty="0">
                <a:solidFill>
                  <a:prstClr val="black"/>
                </a:solidFill>
                <a:effectLst>
                  <a:outerShdw blurRad="38100" dist="38100" dir="2700000" algn="tl">
                    <a:srgbClr val="000000">
                      <a:alpha val="43137"/>
                    </a:srgbClr>
                  </a:outerShdw>
                </a:effectLst>
                <a:cs typeface="Arial" charset="0"/>
              </a:rPr>
              <a:t>INI. </a:t>
            </a:r>
            <a:r>
              <a:rPr lang="en-MY" b="1" dirty="0" smtClean="0">
                <a:solidFill>
                  <a:prstClr val="black"/>
                </a:solidFill>
                <a:effectLst>
                  <a:outerShdw blurRad="38100" dist="38100" dir="2700000" algn="tl">
                    <a:srgbClr val="000000">
                      <a:alpha val="43137"/>
                    </a:srgbClr>
                  </a:outerShdw>
                </a:effectLst>
                <a:cs typeface="Arial" charset="0"/>
              </a:rPr>
              <a:t>JUSTERU, </a:t>
            </a:r>
            <a:r>
              <a:rPr lang="en-MY" b="1" dirty="0">
                <a:solidFill>
                  <a:prstClr val="black"/>
                </a:solidFill>
                <a:effectLst>
                  <a:outerShdw blurRad="38100" dist="38100" dir="2700000" algn="tl">
                    <a:srgbClr val="000000">
                      <a:alpha val="43137"/>
                    </a:srgbClr>
                  </a:outerShdw>
                </a:effectLst>
                <a:cs typeface="Arial" charset="0"/>
              </a:rPr>
              <a:t>BERILAH SUMBANGAN SEBANYAK MUNGKIN DEMI KEPENTINGAN BERSAMA DAN PAHALA WALAUPUN SELEPAS </a:t>
            </a:r>
            <a:r>
              <a:rPr lang="en-MY" b="1" dirty="0" smtClean="0">
                <a:solidFill>
                  <a:prstClr val="black"/>
                </a:solidFill>
                <a:effectLst>
                  <a:outerShdw blurRad="38100" dist="38100" dir="2700000" algn="tl">
                    <a:srgbClr val="000000">
                      <a:alpha val="43137"/>
                    </a:srgbClr>
                  </a:outerShdw>
                </a:effectLst>
                <a:cs typeface="Arial" charset="0"/>
              </a:rPr>
              <a:t>MENINGGAL.</a:t>
            </a:r>
          </a:p>
          <a:p>
            <a:pPr marL="342900" indent="-342900" algn="just">
              <a:buAutoNum type="arabicPeriod" startAt="4"/>
              <a:defRPr/>
            </a:pP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AutoNum type="arabicPeriod" startAt="4"/>
              <a:defRPr/>
            </a:pPr>
            <a:r>
              <a:rPr lang="en-MY" b="1" dirty="0" smtClean="0">
                <a:solidFill>
                  <a:prstClr val="black"/>
                </a:solidFill>
                <a:effectLst>
                  <a:outerShdw blurRad="38100" dist="38100" dir="2700000" algn="tl">
                    <a:srgbClr val="000000">
                      <a:alpha val="43137"/>
                    </a:srgbClr>
                  </a:outerShdw>
                </a:effectLst>
                <a:cs typeface="Arial" charset="0"/>
              </a:rPr>
              <a:t>BERWAKAFLAH DENGAN </a:t>
            </a:r>
            <a:r>
              <a:rPr lang="en-MY" b="1" dirty="0">
                <a:solidFill>
                  <a:prstClr val="black"/>
                </a:solidFill>
                <a:effectLst>
                  <a:outerShdw blurRad="38100" dist="38100" dir="2700000" algn="tl">
                    <a:srgbClr val="000000">
                      <a:alpha val="43137"/>
                    </a:srgbClr>
                  </a:outerShdw>
                </a:effectLst>
                <a:cs typeface="Arial" charset="0"/>
              </a:rPr>
              <a:t>IKHLAS MELALUI MAIDAM SEBAGAI WAKAF AM SAMADA SECARA LANGSUNG ATAU PEMOTONGAN GAJI SETIAP BULAN.</a:t>
            </a:r>
            <a:endParaRPr lang="en-MY"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1522251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2990" y="1447800"/>
            <a:ext cx="9029760" cy="2308324"/>
          </a:xfrm>
          <a:prstGeom prst="rect">
            <a:avLst/>
          </a:prstGeom>
          <a:solidFill>
            <a:srgbClr val="002060">
              <a:alpha val="27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وَمَنْ تَبِعَهُمْ بِإِحْسَانٍ إِلَى يَوْمِ الدِّيْنِ.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155519"/>
            <a:ext cx="828680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7620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294144"/>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73496" y="3799344"/>
            <a:ext cx="864190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seorang</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endPar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741944"/>
            <a:ext cx="9144000" cy="830997"/>
          </a:xfrm>
          <a:prstGeom prst="rect">
            <a:avLst/>
          </a:prstGeom>
          <a:solidFill>
            <a:schemeClr val="tx1">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تَمُوتُن إِلاَّ وَأَنْتُمْ مُسْلِمُونَ.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03312" y="228600"/>
            <a:ext cx="77571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Pengertian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wakaf</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876800" y="6019800"/>
            <a:ext cx="3352800" cy="609600"/>
          </a:xfrm>
          <a:prstGeom prst="roundRect">
            <a:avLst>
              <a:gd name="adj" fmla="val 19735"/>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anchor="ctr"/>
          <a:lstStyle/>
          <a:p>
            <a:pPr indent="365125">
              <a:defRPr/>
            </a:pP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Tuntutan</a:t>
            </a:r>
            <a:r>
              <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berwakaf</a:t>
            </a:r>
            <a:endPar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Double Wave 4"/>
          <p:cNvSpPr/>
          <p:nvPr/>
        </p:nvSpPr>
        <p:spPr>
          <a:xfrm>
            <a:off x="381000" y="1066800"/>
            <a:ext cx="4648200" cy="1219200"/>
          </a:xfrm>
          <a:prstGeom prst="doubleWave">
            <a:avLst/>
          </a:prstGeom>
          <a:solidFill>
            <a:srgbClr val="F1D73D"/>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r>
              <a:rPr lang="en-US" sz="22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alih</a:t>
            </a:r>
            <a:r>
              <a:rPr lang="en-US" sz="22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2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2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r>
              <a:rPr lang="en-US" sz="22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2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alih</a:t>
            </a:r>
            <a:endParaRPr lang="en-MY" sz="2200" dirty="0"/>
          </a:p>
        </p:txBody>
      </p:sp>
      <p:sp>
        <p:nvSpPr>
          <p:cNvPr id="6" name="Striped Right Arrow 5"/>
          <p:cNvSpPr/>
          <p:nvPr/>
        </p:nvSpPr>
        <p:spPr>
          <a:xfrm rot="5400000">
            <a:off x="7581900" y="5829300"/>
            <a:ext cx="1371600" cy="533400"/>
          </a:xfrm>
          <a:prstGeom prst="stripedRightArrow">
            <a:avLst/>
          </a:prstGeom>
          <a:solidFill>
            <a:srgbClr val="FFFF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ounded Rectangle 6"/>
          <p:cNvSpPr/>
          <p:nvPr/>
        </p:nvSpPr>
        <p:spPr>
          <a:xfrm>
            <a:off x="3657600" y="3446318"/>
            <a:ext cx="5374332" cy="1278082"/>
          </a:xfrm>
          <a:prstGeom prst="roundRect">
            <a:avLst>
              <a:gd name="adj" fmla="val 11364"/>
            </a:avLst>
          </a:prstGeom>
          <a:solidFill>
            <a:schemeClr val="tx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a:r>
              <a:rPr lang="en-US" sz="20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t>
            </a:r>
            <a:r>
              <a:rPr lang="en-US" sz="20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ebarang</a:t>
            </a:r>
            <a:r>
              <a:rPr lang="en-US" sz="20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urusan</a:t>
            </a:r>
            <a:r>
              <a:rPr lang="en-US" sz="20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jual</a:t>
            </a:r>
            <a:r>
              <a:rPr lang="en-US" sz="20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beli</a:t>
            </a:r>
            <a:r>
              <a:rPr lang="en-US" sz="20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pewarisan</a:t>
            </a:r>
            <a:r>
              <a:rPr lang="en-US" sz="20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hibah</a:t>
            </a:r>
            <a:r>
              <a:rPr lang="en-US" sz="20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0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wasiat</a:t>
            </a:r>
            <a:r>
              <a:rPr lang="en-US" sz="20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disamping</a:t>
            </a:r>
            <a:r>
              <a:rPr lang="en-US" sz="20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mengekalkan</a:t>
            </a:r>
            <a:r>
              <a:rPr lang="en-US" sz="20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fizikalnya</a:t>
            </a:r>
            <a:r>
              <a:rPr lang="en-US" sz="20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sz="2000" dirty="0"/>
          </a:p>
        </p:txBody>
      </p:sp>
      <p:sp>
        <p:nvSpPr>
          <p:cNvPr id="8" name="Striped Right Arrow 7"/>
          <p:cNvSpPr/>
          <p:nvPr/>
        </p:nvSpPr>
        <p:spPr>
          <a:xfrm>
            <a:off x="838200" y="3429000"/>
            <a:ext cx="2743200" cy="1278082"/>
          </a:xfrm>
          <a:prstGeom prst="stripedRightArrow">
            <a:avLst/>
          </a:prstGeom>
          <a:solidFill>
            <a:srgbClr val="FFFF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selepas</a:t>
            </a:r>
            <a:r>
              <a:rPr lang="en-US" sz="22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2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akad</a:t>
            </a:r>
            <a:r>
              <a:rPr lang="en-US" sz="22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wakaf</a:t>
            </a:r>
            <a:endParaRPr lang="en-MY" sz="2200" dirty="0"/>
          </a:p>
        </p:txBody>
      </p:sp>
      <p:sp>
        <p:nvSpPr>
          <p:cNvPr id="9" name="Double Wave 8"/>
          <p:cNvSpPr/>
          <p:nvPr/>
        </p:nvSpPr>
        <p:spPr>
          <a:xfrm>
            <a:off x="381000" y="2238500"/>
            <a:ext cx="4648200" cy="1114447"/>
          </a:xfrm>
          <a:prstGeom prst="doubleWave">
            <a:avLst/>
          </a:prstGeom>
          <a:solidFill>
            <a:srgbClr val="F1D73D"/>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ditahan</a:t>
            </a:r>
            <a:r>
              <a:rPr lang="en-US" sz="22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hak</a:t>
            </a:r>
            <a:r>
              <a:rPr lang="en-US" sz="22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pewakaf</a:t>
            </a:r>
            <a:r>
              <a:rPr lang="en-US" sz="22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terhadap</a:t>
            </a:r>
            <a:r>
              <a:rPr lang="en-US" sz="22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r>
              <a:rPr lang="en-US" sz="2200" dirty="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tersebut</a:t>
            </a:r>
            <a:endParaRPr lang="en-MY" sz="2200" dirty="0"/>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76200"/>
            <a:ext cx="89497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 Imran,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92</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4191000"/>
            <a:ext cx="91440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400" b="1" dirty="0"/>
              <a:t>“</a:t>
            </a:r>
            <a:r>
              <a:rPr lang="en-US" sz="2400" b="1" i="1" dirty="0" err="1"/>
              <a:t>Kamu</a:t>
            </a:r>
            <a:r>
              <a:rPr lang="en-US" sz="2400" b="1" i="1" dirty="0"/>
              <a:t> </a:t>
            </a:r>
            <a:r>
              <a:rPr lang="en-US" sz="2400" b="1" i="1" dirty="0" err="1"/>
              <a:t>tidak</a:t>
            </a:r>
            <a:r>
              <a:rPr lang="en-US" sz="2400" b="1" i="1" dirty="0"/>
              <a:t> </a:t>
            </a:r>
            <a:r>
              <a:rPr lang="en-US" sz="2400" b="1" i="1" dirty="0" err="1"/>
              <a:t>sekali</a:t>
            </a:r>
            <a:r>
              <a:rPr lang="en-US" sz="2400" b="1" i="1" dirty="0"/>
              <a:t>-kali </a:t>
            </a:r>
            <a:r>
              <a:rPr lang="en-US" sz="2400" b="1" i="1" dirty="0" err="1"/>
              <a:t>akan</a:t>
            </a:r>
            <a:r>
              <a:rPr lang="en-US" sz="2400" b="1" i="1" dirty="0"/>
              <a:t> </a:t>
            </a:r>
            <a:r>
              <a:rPr lang="en-US" sz="2400" b="1" i="1" dirty="0" err="1"/>
              <a:t>dapat</a:t>
            </a:r>
            <a:r>
              <a:rPr lang="en-US" sz="2400" b="1" i="1" dirty="0"/>
              <a:t> </a:t>
            </a:r>
            <a:r>
              <a:rPr lang="en-US" sz="2400" b="1" i="1" dirty="0" err="1"/>
              <a:t>mencapai</a:t>
            </a:r>
            <a:r>
              <a:rPr lang="en-US" sz="2400" b="1" i="1" dirty="0"/>
              <a:t> </a:t>
            </a:r>
            <a:r>
              <a:rPr lang="en-US" sz="2400" b="1" i="1" dirty="0" err="1"/>
              <a:t>hakikat</a:t>
            </a:r>
            <a:r>
              <a:rPr lang="en-US" sz="2400" b="1" i="1" dirty="0"/>
              <a:t> </a:t>
            </a:r>
            <a:r>
              <a:rPr lang="en-US" sz="2400" b="1" i="1" dirty="0" err="1"/>
              <a:t>kebajikan</a:t>
            </a:r>
            <a:r>
              <a:rPr lang="en-US" sz="2400" b="1" i="1" dirty="0"/>
              <a:t> </a:t>
            </a:r>
            <a:r>
              <a:rPr lang="en-US" sz="2400" b="1" i="1" dirty="0" err="1"/>
              <a:t>dan</a:t>
            </a:r>
            <a:r>
              <a:rPr lang="en-US" sz="2400" b="1" i="1" dirty="0"/>
              <a:t> </a:t>
            </a:r>
            <a:r>
              <a:rPr lang="en-US" sz="2400" b="1" i="1" dirty="0" err="1"/>
              <a:t>kebaktian</a:t>
            </a:r>
            <a:r>
              <a:rPr lang="en-US" sz="2400" b="1" i="1" dirty="0"/>
              <a:t> yang </a:t>
            </a:r>
            <a:r>
              <a:rPr lang="en-US" sz="2400" b="1" i="1" dirty="0" err="1"/>
              <a:t>sempurna</a:t>
            </a:r>
            <a:r>
              <a:rPr lang="en-US" sz="2400" b="1" i="1" dirty="0"/>
              <a:t> </a:t>
            </a:r>
            <a:r>
              <a:rPr lang="en-US" sz="2400" b="1" i="1" dirty="0" err="1"/>
              <a:t>sebelum</a:t>
            </a:r>
            <a:r>
              <a:rPr lang="en-US" sz="2400" b="1" i="1" dirty="0"/>
              <a:t> </a:t>
            </a:r>
            <a:r>
              <a:rPr lang="en-US" sz="2400" b="1" i="1" dirty="0" err="1"/>
              <a:t>kamu</a:t>
            </a:r>
            <a:r>
              <a:rPr lang="en-US" sz="2400" b="1" i="1" dirty="0"/>
              <a:t> </a:t>
            </a:r>
            <a:r>
              <a:rPr lang="en-US" sz="2400" b="1" i="1" dirty="0" err="1"/>
              <a:t>dermakan</a:t>
            </a:r>
            <a:r>
              <a:rPr lang="en-US" sz="2400" b="1" i="1" dirty="0"/>
              <a:t> </a:t>
            </a:r>
            <a:r>
              <a:rPr lang="en-US" sz="2400" b="1" i="1" dirty="0" err="1"/>
              <a:t>termasuk</a:t>
            </a:r>
            <a:r>
              <a:rPr lang="en-US" sz="2400" b="1" i="1" dirty="0"/>
              <a:t> </a:t>
            </a:r>
            <a:r>
              <a:rPr lang="en-US" sz="2400" b="1" i="1" dirty="0" err="1"/>
              <a:t>wakaf</a:t>
            </a:r>
            <a:r>
              <a:rPr lang="en-US" sz="2400" b="1" i="1" dirty="0"/>
              <a:t> </a:t>
            </a:r>
            <a:r>
              <a:rPr lang="en-US" sz="2400" b="1" i="1" dirty="0" err="1"/>
              <a:t>sebahagian</a:t>
            </a:r>
            <a:r>
              <a:rPr lang="en-US" sz="2400" b="1" i="1" dirty="0"/>
              <a:t> </a:t>
            </a:r>
            <a:r>
              <a:rPr lang="en-US" sz="2400" b="1" i="1" dirty="0" err="1"/>
              <a:t>dari</a:t>
            </a:r>
            <a:r>
              <a:rPr lang="en-US" sz="2400" b="1" i="1" dirty="0"/>
              <a:t> </a:t>
            </a:r>
            <a:r>
              <a:rPr lang="en-US" sz="2400" b="1" i="1" dirty="0" err="1"/>
              <a:t>apa</a:t>
            </a:r>
            <a:r>
              <a:rPr lang="en-US" sz="2400" b="1" i="1" dirty="0"/>
              <a:t> yang </a:t>
            </a:r>
            <a:r>
              <a:rPr lang="en-US" sz="2400" b="1" i="1" dirty="0" err="1"/>
              <a:t>kamu</a:t>
            </a:r>
            <a:r>
              <a:rPr lang="en-US" sz="2400" b="1" i="1" dirty="0"/>
              <a:t> </a:t>
            </a:r>
            <a:r>
              <a:rPr lang="en-US" sz="2400" b="1" i="1" dirty="0" err="1"/>
              <a:t>sayangi</a:t>
            </a:r>
            <a:r>
              <a:rPr lang="en-US" sz="2400" b="1" i="1" dirty="0"/>
              <a:t>. Dan </a:t>
            </a:r>
            <a:r>
              <a:rPr lang="en-US" sz="2400" b="1" i="1" dirty="0" err="1"/>
              <a:t>sesuatu</a:t>
            </a:r>
            <a:r>
              <a:rPr lang="en-US" sz="2400" b="1" i="1" dirty="0"/>
              <a:t> </a:t>
            </a:r>
            <a:r>
              <a:rPr lang="en-US" sz="2400" b="1" i="1" dirty="0" err="1"/>
              <a:t>apa</a:t>
            </a:r>
            <a:r>
              <a:rPr lang="en-US" sz="2400" b="1" i="1" dirty="0"/>
              <a:t> </a:t>
            </a:r>
            <a:r>
              <a:rPr lang="en-US" sz="2400" b="1" i="1" dirty="0" err="1"/>
              <a:t>jua</a:t>
            </a:r>
            <a:r>
              <a:rPr lang="en-US" sz="2400" b="1" i="1" dirty="0"/>
              <a:t> yang </a:t>
            </a:r>
            <a:r>
              <a:rPr lang="en-US" sz="2400" b="1" i="1" dirty="0" err="1"/>
              <a:t>kamu</a:t>
            </a:r>
            <a:r>
              <a:rPr lang="en-US" sz="2400" b="1" i="1" dirty="0"/>
              <a:t> </a:t>
            </a:r>
            <a:r>
              <a:rPr lang="en-US" sz="2400" b="1" i="1" dirty="0" err="1"/>
              <a:t>dermakan</a:t>
            </a:r>
            <a:r>
              <a:rPr lang="en-US" sz="2400" b="1" i="1" dirty="0"/>
              <a:t> </a:t>
            </a:r>
            <a:r>
              <a:rPr lang="en-US" sz="2400" b="1" i="1" dirty="0" err="1"/>
              <a:t>maka</a:t>
            </a:r>
            <a:r>
              <a:rPr lang="en-US" sz="2400" b="1" i="1" dirty="0"/>
              <a:t> </a:t>
            </a:r>
            <a:r>
              <a:rPr lang="en-US" sz="2400" b="1" i="1" dirty="0" err="1"/>
              <a:t>sesungguhnya</a:t>
            </a:r>
            <a:r>
              <a:rPr lang="en-US" sz="2400" b="1" i="1" dirty="0"/>
              <a:t> Allah </a:t>
            </a:r>
            <a:r>
              <a:rPr lang="en-US" sz="2400" b="1" i="1" dirty="0" err="1"/>
              <a:t>mengetahuinya</a:t>
            </a:r>
            <a:r>
              <a:rPr lang="en-US" sz="2400" b="1" i="1" dirty="0"/>
              <a:t>”.</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443335"/>
            <a:ext cx="9144000"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لَن تَنَالُوا الْبِرَّ حَتَّىٰ تُنفِقُوا مِمَّا تُحِبُّونَ ۚ وَمَا تُنفِقُوا مِن شَيْءٍ فَإِنَّ اللَّهَ بِهِ عَلِيمٌ</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76200"/>
            <a:ext cx="89497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Pelaksanaan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wakaf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awal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72955" y="2209800"/>
            <a:ext cx="6096000" cy="838200"/>
          </a:xfrm>
          <a:prstGeom prst="roundRect">
            <a:avLst>
              <a:gd name="adj" fmla="val 19735"/>
            </a:avLst>
          </a:prstGeom>
          <a:gradFill flip="none" rotWithShape="1">
            <a:gsLst>
              <a:gs pos="0">
                <a:srgbClr val="DD7DE7">
                  <a:tint val="66000"/>
                  <a:satMod val="160000"/>
                </a:srgbClr>
              </a:gs>
              <a:gs pos="50000">
                <a:srgbClr val="DD7DE7">
                  <a:tint val="44500"/>
                  <a:satMod val="160000"/>
                </a:srgbClr>
              </a:gs>
              <a:gs pos="100000">
                <a:srgbClr val="DD7DE7">
                  <a:tint val="23500"/>
                  <a:satMod val="160000"/>
                </a:srgbClr>
              </a:gs>
            </a:gsLst>
            <a:lin ang="5400000" scaled="1"/>
            <a:tileRect/>
          </a:gradFill>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Saidina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Umar al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Khattab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menerima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Khaibar</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080431" y="3622596"/>
            <a:ext cx="4987369" cy="1254204"/>
          </a:xfrm>
          <a:prstGeom prst="roundRect">
            <a:avLst>
              <a:gd name="adj" fmla="val 11364"/>
            </a:avLst>
          </a:prstGeom>
          <a:solidFill>
            <a:srgbClr val="D4FF7D"/>
          </a:solidFill>
          <a:ln>
            <a:solidFill>
              <a:schemeClr val="tx1"/>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Sekiranya</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kamu</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mahu</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kamu</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boleh</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wakafkan</a:t>
            </a:r>
            <a:r>
              <a:rPr lang="en-US" sz="2400" i="1" dirty="0">
                <a:effectLst>
                  <a:outerShdw blurRad="38100" dist="38100" dir="2700000" algn="tl">
                    <a:srgbClr val="000000">
                      <a:alpha val="43137"/>
                    </a:srgbClr>
                  </a:outerShdw>
                </a:effectLst>
              </a:rPr>
              <a:t> yang </a:t>
            </a:r>
            <a:r>
              <a:rPr lang="en-US" sz="2400" i="1" dirty="0" err="1">
                <a:effectLst>
                  <a:outerShdw blurRad="38100" dist="38100" dir="2700000" algn="tl">
                    <a:srgbClr val="000000">
                      <a:alpha val="43137"/>
                    </a:srgbClr>
                  </a:outerShdw>
                </a:effectLst>
              </a:rPr>
              <a:t>asalnya</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tanah</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dan</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sedekahkan</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daripada</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hasil</a:t>
            </a:r>
            <a:r>
              <a:rPr lang="en-US" sz="2400" i="1" dirty="0">
                <a:effectLst>
                  <a:outerShdw blurRad="38100" dist="38100" dir="2700000" algn="tl">
                    <a:srgbClr val="000000">
                      <a:alpha val="43137"/>
                    </a:srgbClr>
                  </a:outerShdw>
                </a:effectLst>
              </a:rPr>
              <a:t>)</a:t>
            </a:r>
            <a:r>
              <a:rPr lang="en-US" sz="2400" i="1" dirty="0" err="1">
                <a:effectLst>
                  <a:outerShdw blurRad="38100" dist="38100" dir="2700000" algn="tl">
                    <a:srgbClr val="000000">
                      <a:alpha val="43137"/>
                    </a:srgbClr>
                  </a:outerShdw>
                </a:effectLst>
              </a:rPr>
              <a:t>nya</a:t>
            </a:r>
            <a:r>
              <a:rPr lang="en-US" sz="2400" i="1" dirty="0">
                <a:effectLst>
                  <a:outerShdw blurRad="38100" dist="38100" dir="2700000" algn="tl">
                    <a:srgbClr val="000000">
                      <a:alpha val="43137"/>
                    </a:srgbClr>
                  </a:outerShdw>
                </a:effectLst>
              </a:rPr>
              <a:t>.”</a:t>
            </a:r>
            <a:endParaRPr lang="en-MY" sz="2400" dirty="0">
              <a:effectLst>
                <a:outerShdw blurRad="38100" dist="38100" dir="2700000" algn="tl">
                  <a:srgbClr val="000000">
                    <a:alpha val="43137"/>
                  </a:srgbClr>
                </a:outerShdw>
              </a:effectLst>
            </a:endParaRPr>
          </a:p>
        </p:txBody>
      </p:sp>
      <p:sp>
        <p:nvSpPr>
          <p:cNvPr id="6" name="Rounded Rectangle 5"/>
          <p:cNvSpPr/>
          <p:nvPr/>
        </p:nvSpPr>
        <p:spPr>
          <a:xfrm>
            <a:off x="228600" y="1145411"/>
            <a:ext cx="7467600" cy="838200"/>
          </a:xfrm>
          <a:prstGeom prst="roundRect">
            <a:avLst>
              <a:gd name="adj" fmla="val 19735"/>
            </a:avLst>
          </a:prstGeom>
          <a:gradFill flip="none" rotWithShape="1">
            <a:gsLst>
              <a:gs pos="0">
                <a:srgbClr val="DD7DE7">
                  <a:tint val="66000"/>
                  <a:satMod val="160000"/>
                </a:srgbClr>
              </a:gs>
              <a:gs pos="50000">
                <a:srgbClr val="DD7DE7">
                  <a:tint val="44500"/>
                  <a:satMod val="160000"/>
                </a:srgbClr>
              </a:gs>
              <a:gs pos="100000">
                <a:srgbClr val="DD7DE7">
                  <a:tint val="23500"/>
                  <a:satMod val="160000"/>
                </a:srgbClr>
              </a:gs>
            </a:gsLst>
            <a:lin ang="5400000" scaled="1"/>
            <a:tileRect/>
          </a:gradFill>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Pembinaan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Quba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Nabawi</a:t>
            </a:r>
            <a:endParaRPr lang="en-MY" sz="2400" dirty="0"/>
          </a:p>
        </p:txBody>
      </p:sp>
      <p:sp>
        <p:nvSpPr>
          <p:cNvPr id="7" name="Curved Left Arrow 6"/>
          <p:cNvSpPr/>
          <p:nvPr/>
        </p:nvSpPr>
        <p:spPr>
          <a:xfrm rot="20410222" flipH="1">
            <a:off x="220800" y="2877830"/>
            <a:ext cx="463632" cy="756811"/>
          </a:xfrm>
          <a:prstGeom prst="curved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8" name="Rounded Rectangle 7"/>
          <p:cNvSpPr/>
          <p:nvPr/>
        </p:nvSpPr>
        <p:spPr>
          <a:xfrm>
            <a:off x="321188" y="5295900"/>
            <a:ext cx="6137697" cy="838200"/>
          </a:xfrm>
          <a:prstGeom prst="roundRect">
            <a:avLst>
              <a:gd name="adj" fmla="val 19735"/>
            </a:avLst>
          </a:prstGeom>
          <a:gradFill flip="none" rotWithShape="1">
            <a:gsLst>
              <a:gs pos="0">
                <a:srgbClr val="DD7DE7">
                  <a:tint val="66000"/>
                  <a:satMod val="160000"/>
                </a:srgbClr>
              </a:gs>
              <a:gs pos="50000">
                <a:srgbClr val="DD7DE7">
                  <a:tint val="44500"/>
                  <a:satMod val="160000"/>
                </a:srgbClr>
              </a:gs>
              <a:gs pos="100000">
                <a:srgbClr val="DD7DE7">
                  <a:tint val="23500"/>
                  <a:satMod val="160000"/>
                </a:srgbClr>
              </a:gs>
            </a:gsLst>
            <a:lin ang="5400000" scaled="1"/>
            <a:tileRect/>
          </a:gradFill>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Saidina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Uthman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bin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Affan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 </a:t>
            </a:r>
          </a:p>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mewakafkan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telaga</a:t>
            </a:r>
            <a:endParaRPr lang="en-MY" sz="2400" dirty="0"/>
          </a:p>
        </p:txBody>
      </p:sp>
      <p:sp>
        <p:nvSpPr>
          <p:cNvPr id="9" name="Rounded Rectangle 8"/>
          <p:cNvSpPr/>
          <p:nvPr/>
        </p:nvSpPr>
        <p:spPr>
          <a:xfrm>
            <a:off x="6456768" y="6291792"/>
            <a:ext cx="2001432" cy="490008"/>
          </a:xfrm>
          <a:prstGeom prst="roundRect">
            <a:avLst>
              <a:gd name="adj" fmla="val 11364"/>
            </a:avLst>
          </a:prstGeom>
          <a:solidFill>
            <a:schemeClr val="tx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a:r>
              <a:rPr lang="en-US" sz="20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Bi’ru</a:t>
            </a:r>
            <a:r>
              <a:rPr lang="en-US" sz="20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Rumah</a:t>
            </a:r>
            <a:endParaRPr lang="en-MY" sz="2000" dirty="0"/>
          </a:p>
        </p:txBody>
      </p:sp>
      <p:sp>
        <p:nvSpPr>
          <p:cNvPr id="10" name="Curved Left Arrow 9"/>
          <p:cNvSpPr/>
          <p:nvPr/>
        </p:nvSpPr>
        <p:spPr>
          <a:xfrm rot="17450678">
            <a:off x="6423981" y="5420905"/>
            <a:ext cx="537162" cy="1111074"/>
          </a:xfrm>
          <a:prstGeom prst="curved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1" name="Striped Right Arrow 10"/>
          <p:cNvSpPr/>
          <p:nvPr/>
        </p:nvSpPr>
        <p:spPr>
          <a:xfrm>
            <a:off x="106181" y="1136477"/>
            <a:ext cx="609600" cy="844723"/>
          </a:xfrm>
          <a:prstGeom prst="strip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200" dirty="0"/>
          </a:p>
        </p:txBody>
      </p:sp>
      <p:sp>
        <p:nvSpPr>
          <p:cNvPr id="12" name="Striped Right Arrow 11"/>
          <p:cNvSpPr/>
          <p:nvPr/>
        </p:nvSpPr>
        <p:spPr>
          <a:xfrm>
            <a:off x="104469" y="2203277"/>
            <a:ext cx="609600" cy="844723"/>
          </a:xfrm>
          <a:prstGeom prst="strip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200" dirty="0"/>
          </a:p>
        </p:txBody>
      </p:sp>
      <p:sp>
        <p:nvSpPr>
          <p:cNvPr id="13" name="Striped Right Arrow 12"/>
          <p:cNvSpPr/>
          <p:nvPr/>
        </p:nvSpPr>
        <p:spPr>
          <a:xfrm>
            <a:off x="228600" y="5257800"/>
            <a:ext cx="609600" cy="844723"/>
          </a:xfrm>
          <a:prstGeom prst="strip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200" dirty="0"/>
          </a:p>
        </p:txBody>
      </p:sp>
      <p:sp>
        <p:nvSpPr>
          <p:cNvPr id="14" name="Cloud Callout 13"/>
          <p:cNvSpPr/>
          <p:nvPr/>
        </p:nvSpPr>
        <p:spPr>
          <a:xfrm>
            <a:off x="172955" y="3810000"/>
            <a:ext cx="3702550" cy="1371600"/>
          </a:xfrm>
          <a:prstGeom prst="cloudCallout">
            <a:avLst>
              <a:gd name="adj1" fmla="val 57019"/>
              <a:gd name="adj2" fmla="val 6861"/>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SA" sz="2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a:t>
            </a:r>
            <a:r>
              <a:rPr lang="ar-SA"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شِئْتَ حَبَسْتَ أَصْلَهَا وَتَصَدَّقْتَ بِهَا"</a:t>
            </a:r>
            <a:endParaRPr lang="en-MY"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15" name="Striped Right Arrow 14"/>
          <p:cNvSpPr/>
          <p:nvPr/>
        </p:nvSpPr>
        <p:spPr>
          <a:xfrm>
            <a:off x="609600" y="2974649"/>
            <a:ext cx="3505200" cy="1278082"/>
          </a:xfrm>
          <a:prstGeom prst="stripedRightArrow">
            <a:avLst/>
          </a:prstGeom>
          <a:solidFill>
            <a:srgbClr val="FFFF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Jawapan</a:t>
            </a:r>
            <a:r>
              <a:rPr lang="en-US" sz="22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2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MY" sz="2200" dirty="0"/>
          </a:p>
        </p:txBody>
      </p:sp>
    </p:spTree>
    <p:extLst>
      <p:ext uri="{BB962C8B-B14F-4D97-AF65-F5344CB8AC3E}">
        <p14:creationId xmlns:p14="http://schemas.microsoft.com/office/powerpoint/2010/main" val="16083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1408</Words>
  <Application>Microsoft Office PowerPoint</Application>
  <PresentationFormat>On-screen Show (4:3)</PresentationFormat>
  <Paragraphs>160</Paragraphs>
  <Slides>34</Slides>
  <Notes>0</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5</cp:revision>
  <dcterms:created xsi:type="dcterms:W3CDTF">2018-02-21T04:07:09Z</dcterms:created>
  <dcterms:modified xsi:type="dcterms:W3CDTF">2018-02-22T07:42:35Z</dcterms:modified>
</cp:coreProperties>
</file>